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669088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7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2871" userDrawn="1">
          <p15:clr>
            <a:srgbClr val="A4A3A4"/>
          </p15:clr>
        </p15:guide>
        <p15:guide id="4" orient="horz" pos="7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F89"/>
    <a:srgbClr val="EA52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62" d="100"/>
          <a:sy n="62" d="100"/>
        </p:scale>
        <p:origin x="2556" y="72"/>
      </p:cViewPr>
      <p:guideLst>
        <p:guide orient="horz" pos="3097"/>
        <p:guide pos="2160"/>
        <p:guide orient="horz" pos="2871"/>
        <p:guide orient="horz" pos="7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0534-5511-468C-B810-8558C2417744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E52A-0569-4727-839B-F3396CF141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9256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0534-5511-468C-B810-8558C2417744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E52A-0569-4727-839B-F3396CF141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9459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0534-5511-468C-B810-8558C2417744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E52A-0569-4727-839B-F3396CF141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573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0534-5511-468C-B810-8558C2417744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E52A-0569-4727-839B-F3396CF141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93741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0534-5511-468C-B810-8558C2417744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E52A-0569-4727-839B-F3396CF141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1007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0534-5511-468C-B810-8558C2417744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E52A-0569-4727-839B-F3396CF141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7793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0534-5511-468C-B810-8558C2417744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E52A-0569-4727-839B-F3396CF141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837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0534-5511-468C-B810-8558C2417744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E52A-0569-4727-839B-F3396CF141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9233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0534-5511-468C-B810-8558C2417744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E52A-0569-4727-839B-F3396CF141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0780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0534-5511-468C-B810-8558C2417744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E52A-0569-4727-839B-F3396CF141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630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00534-5511-468C-B810-8558C2417744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DE52A-0569-4727-839B-F3396CF141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4555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00534-5511-468C-B810-8558C2417744}" type="datetimeFigureOut">
              <a:rPr lang="fr-FR" smtClean="0"/>
              <a:t>16/03/2020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DE52A-0569-4727-839B-F3396CF1414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0923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Connecteur droit avec flèche 44"/>
          <p:cNvCxnSpPr/>
          <p:nvPr/>
        </p:nvCxnSpPr>
        <p:spPr>
          <a:xfrm>
            <a:off x="3291840" y="5017388"/>
            <a:ext cx="947316" cy="3917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Image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7661725">
            <a:off x="4953481" y="4054071"/>
            <a:ext cx="667993" cy="5480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57628"/>
            <a:ext cx="1262439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554"/>
              </a:spcAft>
            </a:pPr>
            <a:r>
              <a:rPr lang="fr-FR" sz="1400" b="1" dirty="0">
                <a:solidFill>
                  <a:srgbClr val="005F89"/>
                </a:solidFill>
                <a:latin typeface="Calibri Light" panose="020F0302020204030204" pitchFamily="34" charset="0"/>
                <a:ea typeface="Calibri" panose="020F0502020204030204" pitchFamily="34" charset="0"/>
              </a:rPr>
              <a:t>PHASE 3 – COVID-19</a:t>
            </a:r>
            <a:endParaRPr lang="fr-FR" sz="1400" b="1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37668" y="79191"/>
            <a:ext cx="4930587" cy="5533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fr-FR" sz="1400" b="1" dirty="0">
                <a:solidFill>
                  <a:schemeClr val="accent5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Arbre décisionnel </a:t>
            </a:r>
            <a:r>
              <a:rPr lang="fr-FR" sz="1400" b="1" dirty="0" smtClean="0">
                <a:solidFill>
                  <a:schemeClr val="accent5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 prise </a:t>
            </a:r>
            <a:r>
              <a:rPr lang="fr-FR" sz="1400" b="1" dirty="0">
                <a:solidFill>
                  <a:schemeClr val="accent5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en charge d’un patient suspect </a:t>
            </a:r>
            <a:r>
              <a:rPr lang="fr-FR" sz="1400" b="1" dirty="0" err="1" smtClean="0">
                <a:solidFill>
                  <a:schemeClr val="accent5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Covid</a:t>
            </a:r>
            <a:r>
              <a:rPr lang="fr-FR" sz="1400" b="1" dirty="0">
                <a:solidFill>
                  <a:schemeClr val="accent5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+ en médecine de ville – </a:t>
            </a:r>
            <a:r>
              <a:rPr lang="fr-FR" sz="1400" b="1" dirty="0" smtClean="0">
                <a:solidFill>
                  <a:schemeClr val="accent5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13 </a:t>
            </a:r>
            <a:r>
              <a:rPr lang="fr-FR" sz="1400" b="1" dirty="0">
                <a:solidFill>
                  <a:schemeClr val="accent5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mars 2020</a:t>
            </a:r>
            <a:endParaRPr lang="fr-FR" sz="1100" dirty="0">
              <a:solidFill>
                <a:schemeClr val="accent5"/>
              </a:solidFill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552700" y="736722"/>
            <a:ext cx="1752600" cy="316992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Examen médical</a:t>
            </a:r>
            <a:endParaRPr lang="fr-FR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418284" y="1053715"/>
            <a:ext cx="1752600" cy="506862"/>
          </a:xfrm>
          <a:prstGeom prst="roundRect">
            <a:avLst/>
          </a:prstGeom>
          <a:solidFill>
            <a:srgbClr val="005F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Syndrome viral respiratoire haut ou bas</a:t>
            </a:r>
            <a:endParaRPr lang="fr-FR" sz="1200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418284" y="2151824"/>
            <a:ext cx="1752600" cy="213423"/>
          </a:xfrm>
          <a:prstGeom prst="roundRect">
            <a:avLst/>
          </a:prstGeom>
          <a:solidFill>
            <a:srgbClr val="005F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Fièvre </a:t>
            </a:r>
            <a:endParaRPr lang="fr-FR" sz="1200" dirty="0"/>
          </a:p>
        </p:txBody>
      </p:sp>
      <p:sp>
        <p:nvSpPr>
          <p:cNvPr id="19" name="Rectangle à coins arrondis 18"/>
          <p:cNvSpPr/>
          <p:nvPr/>
        </p:nvSpPr>
        <p:spPr>
          <a:xfrm>
            <a:off x="418284" y="2498270"/>
            <a:ext cx="1752600" cy="244929"/>
          </a:xfrm>
          <a:prstGeom prst="roundRect">
            <a:avLst/>
          </a:prstGeom>
          <a:solidFill>
            <a:srgbClr val="005F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Céphalée</a:t>
            </a:r>
            <a:endParaRPr lang="fr-FR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408407" y="2877943"/>
            <a:ext cx="1752600" cy="241449"/>
          </a:xfrm>
          <a:prstGeom prst="roundRect">
            <a:avLst/>
          </a:prstGeom>
          <a:solidFill>
            <a:srgbClr val="005F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Asthénie</a:t>
            </a:r>
            <a:endParaRPr lang="fr-FR" dirty="0"/>
          </a:p>
        </p:txBody>
      </p:sp>
      <p:sp>
        <p:nvSpPr>
          <p:cNvPr id="21" name="Rectangle à coins arrondis 20"/>
          <p:cNvSpPr/>
          <p:nvPr/>
        </p:nvSpPr>
        <p:spPr>
          <a:xfrm>
            <a:off x="418284" y="3303741"/>
            <a:ext cx="1752600" cy="226823"/>
          </a:xfrm>
          <a:prstGeom prst="roundRect">
            <a:avLst/>
          </a:prstGeom>
          <a:solidFill>
            <a:srgbClr val="005F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Diarrhée</a:t>
            </a:r>
            <a:endParaRPr lang="fr-FR" dirty="0"/>
          </a:p>
        </p:txBody>
      </p:sp>
      <p:sp>
        <p:nvSpPr>
          <p:cNvPr id="22" name="Rectangle à coins arrondis 21"/>
          <p:cNvSpPr/>
          <p:nvPr/>
        </p:nvSpPr>
        <p:spPr>
          <a:xfrm>
            <a:off x="3479754" y="1184258"/>
            <a:ext cx="3248960" cy="1935135"/>
          </a:xfrm>
          <a:prstGeom prst="roundRect">
            <a:avLst/>
          </a:prstGeom>
          <a:solidFill>
            <a:srgbClr val="005F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/>
              <a:t>Toute personne présentant un </a:t>
            </a:r>
            <a:r>
              <a:rPr lang="fr-FR" sz="1400" b="1" dirty="0" smtClean="0"/>
              <a:t>SDRA</a:t>
            </a:r>
            <a:r>
              <a:rPr lang="fr-FR" sz="1200" dirty="0" smtClean="0"/>
              <a:t> (syndrome de détresse respiratoire aiguë) dans un contexte possiblement viral et sans autre étiologie évidente d’emblée.</a:t>
            </a:r>
          </a:p>
          <a:p>
            <a:endParaRPr lang="fr-FR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smtClean="0"/>
              <a:t>Toute personne présentant des signes cliniques de </a:t>
            </a:r>
            <a:r>
              <a:rPr lang="fr-FR" sz="1400" b="1" dirty="0" smtClean="0"/>
              <a:t>pneumonie </a:t>
            </a:r>
            <a:r>
              <a:rPr lang="fr-FR" sz="1400" b="1" dirty="0"/>
              <a:t>aiguë </a:t>
            </a:r>
            <a:r>
              <a:rPr lang="fr-FR" sz="1200" dirty="0" smtClean="0"/>
              <a:t>(grave ou non) sur un terrain fragile présentant au moins </a:t>
            </a:r>
            <a:r>
              <a:rPr lang="fr-FR" sz="1400" b="1" dirty="0" smtClean="0"/>
              <a:t>une comorbidité</a:t>
            </a:r>
            <a:r>
              <a:rPr lang="fr-FR" sz="1200" dirty="0" smtClean="0"/>
              <a:t>.</a:t>
            </a:r>
            <a:endParaRPr lang="fr-FR" sz="1200" dirty="0"/>
          </a:p>
        </p:txBody>
      </p:sp>
      <p:pic>
        <p:nvPicPr>
          <p:cNvPr id="31" name="Imag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420646">
            <a:off x="992260" y="3659508"/>
            <a:ext cx="602847" cy="494644"/>
          </a:xfrm>
          <a:prstGeom prst="rect">
            <a:avLst/>
          </a:prstGeom>
        </p:spPr>
      </p:pic>
      <p:sp>
        <p:nvSpPr>
          <p:cNvPr id="36" name="Rectangle à coins arrondis 35"/>
          <p:cNvSpPr/>
          <p:nvPr/>
        </p:nvSpPr>
        <p:spPr>
          <a:xfrm>
            <a:off x="188900" y="4169996"/>
            <a:ext cx="3102940" cy="1686719"/>
          </a:xfrm>
          <a:prstGeom prst="roundRect">
            <a:avLst/>
          </a:prstGeom>
          <a:solidFill>
            <a:srgbClr val="005F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Facteurs de Comorbidité +/- : 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fr-FR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ALD</a:t>
            </a:r>
            <a:r>
              <a:rPr lang="fr-FR" sz="1200" dirty="0">
                <a:ea typeface="Calibri" panose="020F0502020204030204" pitchFamily="34" charset="0"/>
                <a:cs typeface="Times New Roman" panose="02020603050405020304" pitchFamily="18" charset="0"/>
              </a:rPr>
              <a:t>, ou maladie chronique (++ Diabète et BPCO, asthme) 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fr-FR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Personnes âgées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fr-FR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Fumeurs</a:t>
            </a:r>
            <a:endParaRPr lang="fr-FR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fr-FR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Environnement </a:t>
            </a:r>
            <a:r>
              <a:rPr lang="fr-FR" sz="1200" dirty="0">
                <a:ea typeface="Calibri" panose="020F0502020204030204" pitchFamily="34" charset="0"/>
                <a:cs typeface="Times New Roman" panose="02020603050405020304" pitchFamily="18" charset="0"/>
              </a:rPr>
              <a:t>familial et social isolé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fr-FR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- Présence </a:t>
            </a:r>
            <a:r>
              <a:rPr lang="fr-FR" sz="1200" dirty="0">
                <a:ea typeface="Calibri" panose="020F0502020204030204" pitchFamily="34" charset="0"/>
                <a:cs typeface="Times New Roman" panose="02020603050405020304" pitchFamily="18" charset="0"/>
              </a:rPr>
              <a:t>à domicile d’une personne </a:t>
            </a:r>
            <a:r>
              <a:rPr lang="fr-FR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fragile</a:t>
            </a:r>
            <a:endParaRPr lang="fr-FR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51" name="Connecteur droit 50"/>
          <p:cNvCxnSpPr/>
          <p:nvPr/>
        </p:nvCxnSpPr>
        <p:spPr>
          <a:xfrm flipH="1">
            <a:off x="1262440" y="893235"/>
            <a:ext cx="1290261" cy="8374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avec flèche 54"/>
          <p:cNvCxnSpPr/>
          <p:nvPr/>
        </p:nvCxnSpPr>
        <p:spPr>
          <a:xfrm>
            <a:off x="1262440" y="892083"/>
            <a:ext cx="0" cy="264212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57"/>
          <p:cNvCxnSpPr/>
          <p:nvPr/>
        </p:nvCxnSpPr>
        <p:spPr>
          <a:xfrm flipH="1">
            <a:off x="4305301" y="899631"/>
            <a:ext cx="790720" cy="4235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/>
          <p:nvPr/>
        </p:nvCxnSpPr>
        <p:spPr>
          <a:xfrm>
            <a:off x="5096021" y="892083"/>
            <a:ext cx="0" cy="273738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à coins arrondis 64"/>
          <p:cNvSpPr/>
          <p:nvPr/>
        </p:nvSpPr>
        <p:spPr>
          <a:xfrm>
            <a:off x="4543862" y="3436788"/>
            <a:ext cx="1489339" cy="590551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 smtClean="0">
                <a:solidFill>
                  <a:schemeClr val="accent2"/>
                </a:solidFill>
                <a:latin typeface="+mj-lt"/>
              </a:rPr>
              <a:t>Hospitalisation via Centre 15</a:t>
            </a:r>
            <a:endParaRPr lang="fr-FR" sz="14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66" name="Rectangle à coins arrondis 65"/>
          <p:cNvSpPr/>
          <p:nvPr/>
        </p:nvSpPr>
        <p:spPr>
          <a:xfrm>
            <a:off x="1344536" y="6262357"/>
            <a:ext cx="563034" cy="316992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NON</a:t>
            </a:r>
            <a:endParaRPr lang="fr-FR" dirty="0"/>
          </a:p>
        </p:txBody>
      </p:sp>
      <p:sp>
        <p:nvSpPr>
          <p:cNvPr id="68" name="Rectangle à coins arrondis 67"/>
          <p:cNvSpPr/>
          <p:nvPr/>
        </p:nvSpPr>
        <p:spPr>
          <a:xfrm>
            <a:off x="3291840" y="6931857"/>
            <a:ext cx="3436874" cy="2307559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07000"/>
              </a:lnSpc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Arrêt de travail 14 jours </a:t>
            </a:r>
            <a:endParaRPr lang="fr-FR" sz="1200" dirty="0">
              <a:solidFill>
                <a:schemeClr val="accent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71450" indent="-171450">
              <a:spcAft>
                <a:spcPts val="400"/>
              </a:spcAft>
              <a:buClr>
                <a:schemeClr val="accent5"/>
              </a:buClr>
              <a:buFont typeface="Arial" panose="020B0604020202020204" pitchFamily="34" charset="0"/>
              <a:buChar char="•"/>
              <a:tabLst>
                <a:tab pos="268288" algn="l"/>
              </a:tabLst>
            </a:pPr>
            <a:r>
              <a:rPr lang="fr-FR" sz="1200" dirty="0" smtClean="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Sous surveillance médicale :</a:t>
            </a:r>
          </a:p>
          <a:p>
            <a:pPr marL="87313" indent="-87313">
              <a:spcAft>
                <a:spcPts val="400"/>
              </a:spcAft>
              <a:buClr>
                <a:schemeClr val="accent5"/>
              </a:buClr>
            </a:pPr>
            <a:r>
              <a:rPr lang="fr-FR" sz="1200" dirty="0" smtClean="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	- consultation ou téléconsultation </a:t>
            </a:r>
          </a:p>
          <a:p>
            <a:pPr marL="87313" indent="-87313" algn="ctr">
              <a:spcAft>
                <a:spcPts val="400"/>
              </a:spcAft>
              <a:buClr>
                <a:schemeClr val="accent5"/>
              </a:buClr>
            </a:pPr>
            <a:r>
              <a:rPr lang="fr-FR" sz="1200" dirty="0" smtClean="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et/ou</a:t>
            </a:r>
          </a:p>
          <a:p>
            <a:pPr marL="87313" indent="-87313">
              <a:spcAft>
                <a:spcPts val="400"/>
              </a:spcAft>
              <a:buClr>
                <a:schemeClr val="accent5"/>
              </a:buClr>
              <a:tabLst>
                <a:tab pos="268288" algn="l"/>
              </a:tabLst>
            </a:pPr>
            <a:r>
              <a:rPr lang="fr-FR" sz="1200" dirty="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fr-FR" sz="1200" dirty="0" smtClean="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visite infirmière programmée dans les</a:t>
            </a:r>
          </a:p>
          <a:p>
            <a:pPr marL="269875" indent="-87313">
              <a:spcAft>
                <a:spcPts val="400"/>
              </a:spcAft>
              <a:buClr>
                <a:schemeClr val="accent5"/>
              </a:buClr>
              <a:tabLst>
                <a:tab pos="268288" algn="l"/>
              </a:tabLst>
            </a:pPr>
            <a:r>
              <a:rPr lang="fr-FR" sz="1200" dirty="0" smtClean="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4 à 6 jours (aggravations fréquentes en fin de première semaine à compter de la survenue des symptômes)</a:t>
            </a:r>
          </a:p>
        </p:txBody>
      </p:sp>
      <p:sp>
        <p:nvSpPr>
          <p:cNvPr id="69" name="Rectangle à coins arrondis 68"/>
          <p:cNvSpPr/>
          <p:nvPr/>
        </p:nvSpPr>
        <p:spPr>
          <a:xfrm>
            <a:off x="4928359" y="6213871"/>
            <a:ext cx="774715" cy="31699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OUI</a:t>
            </a:r>
            <a:endParaRPr lang="fr-FR" dirty="0"/>
          </a:p>
        </p:txBody>
      </p:sp>
      <p:sp>
        <p:nvSpPr>
          <p:cNvPr id="70" name="Rectangle à coins arrondis 69"/>
          <p:cNvSpPr/>
          <p:nvPr/>
        </p:nvSpPr>
        <p:spPr>
          <a:xfrm>
            <a:off x="188900" y="6936673"/>
            <a:ext cx="3007524" cy="2302743"/>
          </a:xfrm>
          <a:prstGeom prst="round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200" b="1" dirty="0" smtClean="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Si </a:t>
            </a:r>
            <a:r>
              <a:rPr lang="fr-FR" sz="1200" b="1" u="sng" dirty="0" smtClean="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aucun</a:t>
            </a:r>
            <a:r>
              <a:rPr lang="fr-FR" sz="1200" b="1" dirty="0" smtClean="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facteur de comorbidité et état clinique stabilisé: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fr-FR" sz="1200" spc="-30" dirty="0" smtClean="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Arrêt de travail 14 jours recommandé</a:t>
            </a:r>
          </a:p>
          <a:p>
            <a:pPr marL="171450" indent="-171450">
              <a:lnSpc>
                <a:spcPct val="107000"/>
              </a:lnSpc>
              <a:spcAft>
                <a:spcPts val="800"/>
              </a:spcAft>
              <a:buClr>
                <a:schemeClr val="accent5"/>
              </a:buClr>
              <a:buFont typeface="Arial" panose="020B0604020202020204" pitchFamily="34" charset="0"/>
              <a:buChar char="•"/>
            </a:pPr>
            <a:r>
              <a:rPr lang="fr-FR" sz="1200" dirty="0" smtClean="0">
                <a:solidFill>
                  <a:schemeClr val="accent2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Remettre fiche de recommandations « Patient adulte à domicile »</a:t>
            </a:r>
          </a:p>
          <a:p>
            <a:pPr>
              <a:lnSpc>
                <a:spcPct val="107000"/>
              </a:lnSpc>
              <a:spcAft>
                <a:spcPts val="800"/>
              </a:spcAft>
              <a:buClr>
                <a:schemeClr val="accent5"/>
              </a:buClr>
            </a:pPr>
            <a:endParaRPr lang="fr-FR" sz="1200" dirty="0">
              <a:solidFill>
                <a:schemeClr val="accent2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4" name="Connecteur droit avec flèche 23"/>
          <p:cNvCxnSpPr/>
          <p:nvPr/>
        </p:nvCxnSpPr>
        <p:spPr>
          <a:xfrm>
            <a:off x="1623659" y="6579349"/>
            <a:ext cx="2394" cy="357324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69" idx="2"/>
          </p:cNvCxnSpPr>
          <p:nvPr/>
        </p:nvCxnSpPr>
        <p:spPr>
          <a:xfrm flipH="1">
            <a:off x="5307968" y="6530863"/>
            <a:ext cx="7749" cy="391521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>
            <a:off x="5305574" y="4989789"/>
            <a:ext cx="10143" cy="1229146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>
            <a:endCxn id="66" idx="0"/>
          </p:cNvCxnSpPr>
          <p:nvPr/>
        </p:nvCxnSpPr>
        <p:spPr>
          <a:xfrm>
            <a:off x="1623659" y="5856547"/>
            <a:ext cx="2394" cy="405810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V="1">
            <a:off x="2292408" y="91896"/>
            <a:ext cx="0" cy="309703"/>
          </a:xfrm>
          <a:prstGeom prst="line">
            <a:avLst/>
          </a:prstGeom>
          <a:ln w="28575">
            <a:solidFill>
              <a:srgbClr val="005F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à coins arrondis 1"/>
          <p:cNvSpPr/>
          <p:nvPr/>
        </p:nvSpPr>
        <p:spPr>
          <a:xfrm>
            <a:off x="4239156" y="4756365"/>
            <a:ext cx="2272962" cy="8309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 smtClean="0"/>
              <a:t>Bonne tolérance clinique</a:t>
            </a:r>
          </a:p>
          <a:p>
            <a:pPr algn="ctr"/>
            <a:r>
              <a:rPr lang="fr-FR" sz="1400" dirty="0" smtClean="0"/>
              <a:t>(Pouls, TA, F respiratoire SaO2 si </a:t>
            </a:r>
            <a:r>
              <a:rPr lang="fr-FR" sz="1400" dirty="0" err="1" smtClean="0"/>
              <a:t>saturomètre</a:t>
            </a:r>
            <a:r>
              <a:rPr lang="fr-FR" sz="1400" dirty="0" smtClean="0"/>
              <a:t>)</a:t>
            </a:r>
            <a:endParaRPr lang="fr-FR" sz="1400" dirty="0"/>
          </a:p>
        </p:txBody>
      </p:sp>
      <p:sp>
        <p:nvSpPr>
          <p:cNvPr id="33" name="Rectangle à coins arrondis 32"/>
          <p:cNvSpPr/>
          <p:nvPr/>
        </p:nvSpPr>
        <p:spPr>
          <a:xfrm>
            <a:off x="418992" y="1682496"/>
            <a:ext cx="1752600" cy="256032"/>
          </a:xfrm>
          <a:prstGeom prst="roundRect">
            <a:avLst/>
          </a:prstGeom>
          <a:solidFill>
            <a:srgbClr val="005F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Toux 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764617" y="1501077"/>
            <a:ext cx="10613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e</a:t>
            </a:r>
            <a:r>
              <a:rPr lang="fr-FR" sz="1000" dirty="0" smtClean="0"/>
              <a:t>t/ou</a:t>
            </a:r>
            <a:endParaRPr lang="fr-FR" sz="1400" dirty="0"/>
          </a:p>
        </p:txBody>
      </p:sp>
      <p:sp>
        <p:nvSpPr>
          <p:cNvPr id="37" name="ZoneTexte 36"/>
          <p:cNvSpPr txBox="1"/>
          <p:nvPr/>
        </p:nvSpPr>
        <p:spPr>
          <a:xfrm>
            <a:off x="764617" y="1914010"/>
            <a:ext cx="10613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e</a:t>
            </a:r>
            <a:r>
              <a:rPr lang="fr-FR" sz="1000" dirty="0" smtClean="0"/>
              <a:t>t/ou</a:t>
            </a:r>
            <a:endParaRPr lang="fr-FR" sz="1400" dirty="0"/>
          </a:p>
        </p:txBody>
      </p:sp>
      <p:sp>
        <p:nvSpPr>
          <p:cNvPr id="40" name="ZoneTexte 39"/>
          <p:cNvSpPr txBox="1"/>
          <p:nvPr/>
        </p:nvSpPr>
        <p:spPr>
          <a:xfrm>
            <a:off x="754032" y="2294050"/>
            <a:ext cx="10613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e</a:t>
            </a:r>
            <a:r>
              <a:rPr lang="fr-FR" sz="1000" dirty="0" smtClean="0"/>
              <a:t>t/ou</a:t>
            </a:r>
            <a:endParaRPr lang="fr-FR" sz="1400" dirty="0"/>
          </a:p>
        </p:txBody>
      </p:sp>
      <p:sp>
        <p:nvSpPr>
          <p:cNvPr id="41" name="ZoneTexte 40"/>
          <p:cNvSpPr txBox="1"/>
          <p:nvPr/>
        </p:nvSpPr>
        <p:spPr>
          <a:xfrm>
            <a:off x="733577" y="2662883"/>
            <a:ext cx="10613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e</a:t>
            </a:r>
            <a:r>
              <a:rPr lang="fr-FR" sz="1000" dirty="0" smtClean="0"/>
              <a:t>t/ou</a:t>
            </a:r>
            <a:endParaRPr lang="fr-FR" sz="1400" dirty="0"/>
          </a:p>
        </p:txBody>
      </p:sp>
      <p:sp>
        <p:nvSpPr>
          <p:cNvPr id="42" name="ZoneTexte 41"/>
          <p:cNvSpPr txBox="1"/>
          <p:nvPr/>
        </p:nvSpPr>
        <p:spPr>
          <a:xfrm>
            <a:off x="731765" y="3092582"/>
            <a:ext cx="10613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/>
              <a:t>e</a:t>
            </a:r>
            <a:r>
              <a:rPr lang="fr-FR" sz="1000" dirty="0" smtClean="0"/>
              <a:t>t/ou</a:t>
            </a:r>
            <a:endParaRPr lang="fr-FR" sz="1400" dirty="0"/>
          </a:p>
        </p:txBody>
      </p:sp>
      <p:sp>
        <p:nvSpPr>
          <p:cNvPr id="43" name="Rectangle à coins arrondis 42"/>
          <p:cNvSpPr/>
          <p:nvPr/>
        </p:nvSpPr>
        <p:spPr>
          <a:xfrm>
            <a:off x="3429000" y="4862809"/>
            <a:ext cx="563034" cy="316992"/>
          </a:xfrm>
          <a:prstGeom prst="round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OUI</a:t>
            </a:r>
            <a:endParaRPr lang="fr-FR" dirty="0"/>
          </a:p>
        </p:txBody>
      </p:sp>
      <p:sp>
        <p:nvSpPr>
          <p:cNvPr id="44" name="Rectangle à coins arrondis 43"/>
          <p:cNvSpPr/>
          <p:nvPr/>
        </p:nvSpPr>
        <p:spPr>
          <a:xfrm>
            <a:off x="4898070" y="4253006"/>
            <a:ext cx="774715" cy="316992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NON</a:t>
            </a:r>
            <a:endParaRPr lang="fr-FR" dirty="0"/>
          </a:p>
        </p:txBody>
      </p:sp>
      <p:cxnSp>
        <p:nvCxnSpPr>
          <p:cNvPr id="47" name="Connecteur droit avec flèche 46"/>
          <p:cNvCxnSpPr>
            <a:endCxn id="65" idx="0"/>
          </p:cNvCxnSpPr>
          <p:nvPr/>
        </p:nvCxnSpPr>
        <p:spPr>
          <a:xfrm>
            <a:off x="5285427" y="3119393"/>
            <a:ext cx="3105" cy="317395"/>
          </a:xfrm>
          <a:prstGeom prst="straightConnector1">
            <a:avLst/>
          </a:prstGeom>
          <a:ln w="2857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979147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URPS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005F89"/>
      </a:accent1>
      <a:accent2>
        <a:srgbClr val="EA5285"/>
      </a:accent2>
      <a:accent3>
        <a:srgbClr val="9E284F"/>
      </a:accent3>
      <a:accent4>
        <a:srgbClr val="EEE36B"/>
      </a:accent4>
      <a:accent5>
        <a:srgbClr val="1DBCB7"/>
      </a:accent5>
      <a:accent6>
        <a:srgbClr val="189E24"/>
      </a:accent6>
      <a:hlink>
        <a:srgbClr val="828282"/>
      </a:hlink>
      <a:folHlink>
        <a:srgbClr val="A5A5A5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206</TotalTime>
  <Words>146</Words>
  <Application>Microsoft Office PowerPoint</Application>
  <PresentationFormat>Format A4 (210 x 297 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Claire FOURRIER</dc:creator>
  <cp:lastModifiedBy>assistask</cp:lastModifiedBy>
  <cp:revision>27</cp:revision>
  <cp:lastPrinted>2020-03-13T10:11:22Z</cp:lastPrinted>
  <dcterms:created xsi:type="dcterms:W3CDTF">2020-03-13T08:49:47Z</dcterms:created>
  <dcterms:modified xsi:type="dcterms:W3CDTF">2020-03-16T10:39:35Z</dcterms:modified>
</cp:coreProperties>
</file>